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998F4E3E-1A76-4A6B-98B6-08752F3768B3}" v="4" dt="2021-08-10T21:41:11.021"/>
    <p1510:client id="{7FB42E05-DEC9-4126-B474-47B35F363E13}" v="30" dt="2021-07-12T20:25:12.855"/>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82D0390A-222A-332D-F9F9-70D15093EB60}" v="22" dt="2021-07-13T17:51:30.429"/>
    <p1510:client id="{86B35720-4193-446F-B2D5-9AD9984A55EF}" v="513" dt="2021-08-19T14:59:06.5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4" d="100"/>
          <a:sy n="84" d="100"/>
        </p:scale>
        <p:origin x="948"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3/18/2023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3/18/2023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luckyhamyd/capstone/blob/main/Lab%202%20Data%20Wrangling.ipynb"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github.com/luckyhamyd/capstone/blob/main/Lab%203%20EDA.ipynb" TargetMode="Externa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uckyhamyd/capstone/blob/main/jupyter-labs-eda-sql-courser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uckyhamyd/capstone/blob/main/space.py.txt"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uckyhamyd/capstone/blob/main/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uckyhamyd/capstone/blob/mai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uckyhamyd/capstone/blob/main/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HAMEED KAREEM</a:t>
            </a:r>
          </a:p>
          <a:p>
            <a:r>
              <a:rPr lang="en-US" dirty="0">
                <a:solidFill>
                  <a:schemeClr val="bg2"/>
                </a:solidFill>
                <a:latin typeface="Abadi" panose="020B0604020104020204" pitchFamily="34" charset="0"/>
                <a:ea typeface="SF Pro" pitchFamily="2" charset="0"/>
                <a:cs typeface="SF Pro" pitchFamily="2" charset="0"/>
              </a:rPr>
              <a:t>18 March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6" name="Picture 5">
            <a:extLst>
              <a:ext uri="{FF2B5EF4-FFF2-40B4-BE49-F238E27FC236}">
                <a16:creationId xmlns:a16="http://schemas.microsoft.com/office/drawing/2014/main" id="{B49B5C40-9561-4447-AB44-61FC35A1300E}"/>
              </a:ext>
            </a:extLst>
          </p:cNvPr>
          <p:cNvPicPr>
            <a:picLocks noChangeAspect="1"/>
          </p:cNvPicPr>
          <p:nvPr/>
        </p:nvPicPr>
        <p:blipFill>
          <a:blip r:embed="rId3"/>
          <a:stretch>
            <a:fillRect/>
          </a:stretch>
        </p:blipFill>
        <p:spPr>
          <a:xfrm>
            <a:off x="838201" y="1488855"/>
            <a:ext cx="5017252" cy="3986526"/>
          </a:xfrm>
          <a:prstGeom prst="rect">
            <a:avLst/>
          </a:prstGeom>
        </p:spPr>
      </p:pic>
      <p:sp>
        <p:nvSpPr>
          <p:cNvPr id="7" name="Content Placeholder 4">
            <a:extLst>
              <a:ext uri="{FF2B5EF4-FFF2-40B4-BE49-F238E27FC236}">
                <a16:creationId xmlns:a16="http://schemas.microsoft.com/office/drawing/2014/main" id="{9DB81D13-6583-4368-AB95-B5FBFE6DC7E5}"/>
              </a:ext>
            </a:extLst>
          </p:cNvPr>
          <p:cNvSpPr txBox="1">
            <a:spLocks/>
          </p:cNvSpPr>
          <p:nvPr/>
        </p:nvSpPr>
        <p:spPr>
          <a:xfrm>
            <a:off x="6027812" y="1486343"/>
            <a:ext cx="543016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4"/>
              </a:rPr>
              <a:t>https://github.com/luckyhamyd/capstone/blob/main/Lab%202%20Data%20Wrangling.ipynb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2899020" cy="3535045"/>
          </a:xfrm>
          <a:prstGeom prst="rect">
            <a:avLst/>
          </a:prstGeom>
        </p:spPr>
        <p:txBody>
          <a:bodyPr lIns="91440" tIns="45720" rIns="91440" bIns="45720" anchor="t"/>
          <a:lstStyle/>
          <a:p>
            <a:r>
              <a:rPr lang="en-US" sz="24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4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2" name="Picture 1">
            <a:extLst>
              <a:ext uri="{FF2B5EF4-FFF2-40B4-BE49-F238E27FC236}">
                <a16:creationId xmlns:a16="http://schemas.microsoft.com/office/drawing/2014/main" id="{A30D0848-860B-4FBF-980F-31CB32B85D19}"/>
              </a:ext>
            </a:extLst>
          </p:cNvPr>
          <p:cNvPicPr>
            <a:picLocks noChangeAspect="1"/>
          </p:cNvPicPr>
          <p:nvPr/>
        </p:nvPicPr>
        <p:blipFill>
          <a:blip r:embed="rId3"/>
          <a:stretch>
            <a:fillRect/>
          </a:stretch>
        </p:blipFill>
        <p:spPr>
          <a:xfrm>
            <a:off x="3801110" y="1685924"/>
            <a:ext cx="3535045" cy="3535045"/>
          </a:xfrm>
          <a:prstGeom prst="rect">
            <a:avLst/>
          </a:prstGeom>
        </p:spPr>
      </p:pic>
      <p:pic>
        <p:nvPicPr>
          <p:cNvPr id="6" name="Picture 5">
            <a:extLst>
              <a:ext uri="{FF2B5EF4-FFF2-40B4-BE49-F238E27FC236}">
                <a16:creationId xmlns:a16="http://schemas.microsoft.com/office/drawing/2014/main" id="{0F1A926D-5DBD-49A6-BFCE-A8EF8154C65A}"/>
              </a:ext>
            </a:extLst>
          </p:cNvPr>
          <p:cNvPicPr>
            <a:picLocks noChangeAspect="1"/>
          </p:cNvPicPr>
          <p:nvPr/>
        </p:nvPicPr>
        <p:blipFill>
          <a:blip r:embed="rId4"/>
          <a:stretch>
            <a:fillRect/>
          </a:stretch>
        </p:blipFill>
        <p:spPr>
          <a:xfrm>
            <a:off x="7383005" y="1685925"/>
            <a:ext cx="4808995" cy="3535045"/>
          </a:xfrm>
          <a:prstGeom prst="rect">
            <a:avLst/>
          </a:prstGeom>
        </p:spPr>
      </p:pic>
      <p:sp>
        <p:nvSpPr>
          <p:cNvPr id="7" name="Content Placeholder 4">
            <a:extLst>
              <a:ext uri="{FF2B5EF4-FFF2-40B4-BE49-F238E27FC236}">
                <a16:creationId xmlns:a16="http://schemas.microsoft.com/office/drawing/2014/main" id="{C973A5EE-C310-4098-919D-1D4444A3BD6F}"/>
              </a:ext>
            </a:extLst>
          </p:cNvPr>
          <p:cNvSpPr txBox="1">
            <a:spLocks/>
          </p:cNvSpPr>
          <p:nvPr/>
        </p:nvSpPr>
        <p:spPr>
          <a:xfrm>
            <a:off x="3669031" y="5372735"/>
            <a:ext cx="2899020" cy="353504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chemeClr val="accent3">
                    <a:lumMod val="25000"/>
                  </a:schemeClr>
                </a:solidFill>
                <a:latin typeface="Abadi"/>
              </a:rPr>
              <a:t>Link to notebook: </a:t>
            </a:r>
            <a:r>
              <a:rPr lang="en-US" sz="2400" dirty="0">
                <a:solidFill>
                  <a:schemeClr val="accent3">
                    <a:lumMod val="25000"/>
                  </a:schemeClr>
                </a:solidFill>
                <a:latin typeface="Abadi"/>
                <a:hlinkClick r:id="rId5"/>
              </a:rPr>
              <a:t>https://github.com/luckyhamyd/capstone/blob/main/Lab%203%20EDA.ipynb</a:t>
            </a:r>
            <a:endParaRPr lang="en-US" sz="2400" dirty="0">
              <a:solidFill>
                <a:schemeClr val="accent3">
                  <a:lumMod val="25000"/>
                </a:schemeClr>
              </a:solidFill>
              <a:latin typeface="Abadi"/>
            </a:endParaRP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https://github.com/luckyhamyd/capstone/blob/main/jupyter-labs-eda-sql-coursera.ipynb</a:t>
            </a:r>
            <a:endParaRPr lang="en-US" sz="2200" dirty="0">
              <a:solidFill>
                <a:schemeClr val="accent3">
                  <a:lumMod val="25000"/>
                </a:schemeClr>
              </a:solidFill>
              <a:latin typeface="Abadi"/>
            </a:endParaRPr>
          </a:p>
          <a:p>
            <a:pPr marL="0" indent="0">
              <a:lnSpc>
                <a:spcPct val="100000"/>
              </a:lnSpc>
              <a:spcBef>
                <a:spcPts val="1400"/>
              </a:spcBef>
              <a:buNone/>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pPr marL="0" indent="0">
              <a:buNone/>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chemeClr val="accent3">
                    <a:lumMod val="25000"/>
                  </a:schemeClr>
                </a:solidFill>
                <a:latin typeface="Abadi"/>
                <a:hlinkClick r:id="rId3"/>
              </a:rPr>
              <a:t>https://github.com/luckyhamyd/capstone/blob/main/space.py.txt</a:t>
            </a:r>
            <a:endParaRPr lang="en-US" sz="2200" dirty="0">
              <a:solidFill>
                <a:schemeClr val="accent3">
                  <a:lumMod val="25000"/>
                </a:schemeClr>
              </a:solidFill>
              <a:latin typeface="Abadi"/>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a:t>
            </a:r>
            <a:r>
              <a:rPr lang="en-US" sz="2200" dirty="0">
                <a:solidFill>
                  <a:schemeClr val="accent3">
                    <a:lumMod val="25000"/>
                  </a:schemeClr>
                </a:solidFill>
                <a:latin typeface="Abadi"/>
                <a:hlinkClick r:id="rId3"/>
              </a:rPr>
              <a:t>https://github.com/luckyhamyd/capstone/blob/main/SpaceX_Machine%20Learning%20Prediction.ipynb</a:t>
            </a:r>
            <a:endParaRPr lang="en-US" sz="2200" dirty="0">
              <a:solidFill>
                <a:schemeClr val="accent3">
                  <a:lumMod val="25000"/>
                </a:schemeClr>
              </a:solidFill>
              <a:latin typeface="Abadi"/>
            </a:endParaRPr>
          </a:p>
          <a:p>
            <a:pPr marL="0" indent="0">
              <a:lnSpc>
                <a:spcPct val="100000"/>
              </a:lnSpc>
              <a:spcBef>
                <a:spcPts val="1400"/>
              </a:spcBef>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Content Placeholder 2">
            <a:extLst>
              <a:ext uri="{FF2B5EF4-FFF2-40B4-BE49-F238E27FC236}">
                <a16:creationId xmlns:a16="http://schemas.microsoft.com/office/drawing/2014/main" id="{5F3AA682-5C29-45AF-A064-19DA2C8F9EDD}"/>
              </a:ext>
            </a:extLst>
          </p:cNvPr>
          <p:cNvSpPr txBox="1">
            <a:spLocks/>
          </p:cNvSpPr>
          <p:nvPr/>
        </p:nvSpPr>
        <p:spPr>
          <a:xfrm>
            <a:off x="864972" y="2057400"/>
            <a:ext cx="10592999" cy="9671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52AB5284-1FD0-4FA2-9C05-2D5A8CB6E508}"/>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9" name="Picture 8">
            <a:extLst>
              <a:ext uri="{FF2B5EF4-FFF2-40B4-BE49-F238E27FC236}">
                <a16:creationId xmlns:a16="http://schemas.microsoft.com/office/drawing/2014/main" id="{149474C0-8A42-43E6-B396-10AD9C624626}"/>
              </a:ext>
            </a:extLst>
          </p:cNvPr>
          <p:cNvPicPr>
            <a:picLocks noChangeAspect="1"/>
          </p:cNvPicPr>
          <p:nvPr/>
        </p:nvPicPr>
        <p:blipFill>
          <a:blip r:embed="rId3"/>
          <a:stretch>
            <a:fillRect/>
          </a:stretch>
        </p:blipFill>
        <p:spPr>
          <a:xfrm>
            <a:off x="4481565" y="3705385"/>
            <a:ext cx="6872235" cy="2406755"/>
          </a:xfrm>
          <a:prstGeom prst="rect">
            <a:avLst/>
          </a:prstGeom>
        </p:spPr>
      </p:pic>
      <p:pic>
        <p:nvPicPr>
          <p:cNvPr id="10" name="Picture 9">
            <a:extLst>
              <a:ext uri="{FF2B5EF4-FFF2-40B4-BE49-F238E27FC236}">
                <a16:creationId xmlns:a16="http://schemas.microsoft.com/office/drawing/2014/main" id="{8310D093-E043-4F8A-B913-C8D52A043CA7}"/>
              </a:ext>
            </a:extLst>
          </p:cNvPr>
          <p:cNvPicPr>
            <a:picLocks noChangeAspect="1"/>
          </p:cNvPicPr>
          <p:nvPr/>
        </p:nvPicPr>
        <p:blipFill>
          <a:blip r:embed="rId4"/>
          <a:stretch>
            <a:fillRect/>
          </a:stretch>
        </p:blipFill>
        <p:spPr>
          <a:xfrm>
            <a:off x="4679949" y="159718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1BB1D37D-1D00-46DB-AEA2-477D709D5261}"/>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see that ES-L1, GEO, HEO, SSO, VLEO had the most success rate.</a:t>
            </a:r>
          </a:p>
          <a:p>
            <a:pPr>
              <a:spcBef>
                <a:spcPts val="1400"/>
              </a:spcBef>
            </a:pPr>
            <a:endParaRPr lang="en-US" sz="2000" dirty="0"/>
          </a:p>
        </p:txBody>
      </p:sp>
      <p:pic>
        <p:nvPicPr>
          <p:cNvPr id="2" name="Picture 1">
            <a:extLst>
              <a:ext uri="{FF2B5EF4-FFF2-40B4-BE49-F238E27FC236}">
                <a16:creationId xmlns:a16="http://schemas.microsoft.com/office/drawing/2014/main" id="{14CA7224-BAAE-4C5D-B4D7-41EEB19B5BC6}"/>
              </a:ext>
            </a:extLst>
          </p:cNvPr>
          <p:cNvPicPr>
            <a:picLocks noChangeAspect="1"/>
          </p:cNvPicPr>
          <p:nvPr/>
        </p:nvPicPr>
        <p:blipFill>
          <a:blip r:embed="rId3"/>
          <a:stretch>
            <a:fillRect/>
          </a:stretch>
        </p:blipFill>
        <p:spPr>
          <a:xfrm>
            <a:off x="879953" y="3164205"/>
            <a:ext cx="3771900" cy="3524250"/>
          </a:xfrm>
          <a:prstGeom prst="rect">
            <a:avLst/>
          </a:prstGeom>
        </p:spPr>
      </p:pic>
      <p:pic>
        <p:nvPicPr>
          <p:cNvPr id="7" name="Picture 6">
            <a:extLst>
              <a:ext uri="{FF2B5EF4-FFF2-40B4-BE49-F238E27FC236}">
                <a16:creationId xmlns:a16="http://schemas.microsoft.com/office/drawing/2014/main" id="{FAAB96F9-A4ED-4F64-B80E-CB7F28788ACF}"/>
              </a:ext>
            </a:extLst>
          </p:cNvPr>
          <p:cNvPicPr>
            <a:picLocks noChangeAspect="1"/>
          </p:cNvPicPr>
          <p:nvPr/>
        </p:nvPicPr>
        <p:blipFill>
          <a:blip r:embed="rId4"/>
          <a:stretch>
            <a:fillRect/>
          </a:stretch>
        </p:blipFill>
        <p:spPr>
          <a:xfrm>
            <a:off x="4888337" y="2246180"/>
            <a:ext cx="6935168" cy="346758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3F8BC00E-C426-4327-BA71-3CA8DC25704D}"/>
              </a:ext>
            </a:extLst>
          </p:cNvPr>
          <p:cNvSpPr txBox="1">
            <a:spLocks/>
          </p:cNvSpPr>
          <p:nvPr/>
        </p:nvSpPr>
        <p:spPr>
          <a:xfrm>
            <a:off x="770011" y="2069756"/>
            <a:ext cx="10515600"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753460F9-6F7A-459B-B7B0-31B6A6401D7B}"/>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Content Placeholder 2">
            <a:extLst>
              <a:ext uri="{FF2B5EF4-FFF2-40B4-BE49-F238E27FC236}">
                <a16:creationId xmlns:a16="http://schemas.microsoft.com/office/drawing/2014/main" id="{0587C1C1-3BAB-4D99-B884-E2AE161FA9EC}"/>
              </a:ext>
            </a:extLst>
          </p:cNvPr>
          <p:cNvSpPr txBox="1">
            <a:spLocks/>
          </p:cNvSpPr>
          <p:nvPr/>
        </p:nvSpPr>
        <p:spPr>
          <a:xfrm>
            <a:off x="770010" y="2057400"/>
            <a:ext cx="10687961"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3F3234BC-40DF-46F6-91E8-7653AC934B88}"/>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Content Placeholder 2">
            <a:extLst>
              <a:ext uri="{FF2B5EF4-FFF2-40B4-BE49-F238E27FC236}">
                <a16:creationId xmlns:a16="http://schemas.microsoft.com/office/drawing/2014/main" id="{B8CB3AD3-F0CB-4744-8058-A9F502AE5F50}"/>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From the plot, we can observe that success rate since 2013 kept on increasing till 2020.</a:t>
            </a:r>
          </a:p>
          <a:p>
            <a:pPr>
              <a:spcBef>
                <a:spcPts val="1400"/>
              </a:spcBef>
            </a:pPr>
            <a:endParaRPr lang="en-US" sz="2000" dirty="0"/>
          </a:p>
        </p:txBody>
      </p:sp>
      <p:pic>
        <p:nvPicPr>
          <p:cNvPr id="7" name="Picture 6">
            <a:extLst>
              <a:ext uri="{FF2B5EF4-FFF2-40B4-BE49-F238E27FC236}">
                <a16:creationId xmlns:a16="http://schemas.microsoft.com/office/drawing/2014/main" id="{F1D37EC6-E61E-4D53-96D3-ECF3BDA66803}"/>
              </a:ext>
            </a:extLst>
          </p:cNvPr>
          <p:cNvPicPr>
            <a:picLocks noChangeAspect="1"/>
          </p:cNvPicPr>
          <p:nvPr/>
        </p:nvPicPr>
        <p:blipFill>
          <a:blip r:embed="rId3"/>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
        <p:nvSpPr>
          <p:cNvPr id="6" name="Content Placeholder 2">
            <a:extLst>
              <a:ext uri="{FF2B5EF4-FFF2-40B4-BE49-F238E27FC236}">
                <a16:creationId xmlns:a16="http://schemas.microsoft.com/office/drawing/2014/main" id="{264B3FF8-6BDD-4895-A2C3-82CBD569002C}"/>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We used the key word </a:t>
            </a:r>
            <a:r>
              <a:rPr lang="en-US" sz="2200" b="1">
                <a:latin typeface="Abadi" panose="020B0604020104020204" pitchFamily="34" charset="0"/>
              </a:rPr>
              <a:t>DISTINCT</a:t>
            </a:r>
            <a:r>
              <a:rPr lang="en-US" sz="2200">
                <a:latin typeface="Abadi" panose="020B0604020104020204" pitchFamily="34" charset="0"/>
              </a:rPr>
              <a:t> to show only unique launch sites from the SpaceX data.</a:t>
            </a:r>
          </a:p>
          <a:p>
            <a:pPr>
              <a:spcBef>
                <a:spcPts val="1400"/>
              </a:spcBef>
            </a:pPr>
            <a:endParaRPr lang="en-US" sz="2000" dirty="0"/>
          </a:p>
        </p:txBody>
      </p:sp>
      <p:pic>
        <p:nvPicPr>
          <p:cNvPr id="7" name="Picture 6">
            <a:extLst>
              <a:ext uri="{FF2B5EF4-FFF2-40B4-BE49-F238E27FC236}">
                <a16:creationId xmlns:a16="http://schemas.microsoft.com/office/drawing/2014/main" id="{3658EAE2-8403-48EE-88D9-F78C4DBE8AE5}"/>
              </a:ext>
            </a:extLst>
          </p:cNvPr>
          <p:cNvPicPr>
            <a:picLocks noChangeAspect="1"/>
          </p:cNvPicPr>
          <p:nvPr/>
        </p:nvPicPr>
        <p:blipFill>
          <a:blip r:embed="rId3"/>
          <a:stretch>
            <a:fillRect/>
          </a:stretch>
        </p:blipFill>
        <p:spPr>
          <a:xfrm>
            <a:off x="5295320" y="2196715"/>
            <a:ext cx="6253212" cy="3534424"/>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6" name="Content Placeholder 4">
            <a:extLst>
              <a:ext uri="{FF2B5EF4-FFF2-40B4-BE49-F238E27FC236}">
                <a16:creationId xmlns:a16="http://schemas.microsoft.com/office/drawing/2014/main" id="{D259FD9D-DF38-4B5A-8D95-91D49328D43E}"/>
              </a:ext>
            </a:extLst>
          </p:cNvPr>
          <p:cNvSpPr txBox="1">
            <a:spLocks/>
          </p:cNvSpPr>
          <p:nvPr/>
        </p:nvSpPr>
        <p:spPr>
          <a:xfrm>
            <a:off x="672753" y="3348990"/>
            <a:ext cx="10222887" cy="307822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pic>
        <p:nvPicPr>
          <p:cNvPr id="7" name="Picture 6">
            <a:extLst>
              <a:ext uri="{FF2B5EF4-FFF2-40B4-BE49-F238E27FC236}">
                <a16:creationId xmlns:a16="http://schemas.microsoft.com/office/drawing/2014/main" id="{70B4E467-D852-468D-B276-E7954D9EB698}"/>
              </a:ext>
            </a:extLst>
          </p:cNvPr>
          <p:cNvPicPr>
            <a:picLocks noChangeAspect="1"/>
          </p:cNvPicPr>
          <p:nvPr/>
        </p:nvPicPr>
        <p:blipFill>
          <a:blip r:embed="rId3"/>
          <a:stretch>
            <a:fillRect/>
          </a:stretch>
        </p:blipFill>
        <p:spPr>
          <a:xfrm>
            <a:off x="867266" y="1685113"/>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Content Placeholder 4">
            <a:extLst>
              <a:ext uri="{FF2B5EF4-FFF2-40B4-BE49-F238E27FC236}">
                <a16:creationId xmlns:a16="http://schemas.microsoft.com/office/drawing/2014/main" id="{DB16229F-CEA0-4377-9680-D844AD58A655}"/>
              </a:ext>
            </a:extLst>
          </p:cNvPr>
          <p:cNvSpPr txBox="1">
            <a:spLocks/>
          </p:cNvSpPr>
          <p:nvPr/>
        </p:nvSpPr>
        <p:spPr>
          <a:xfrm>
            <a:off x="770010" y="1825625"/>
            <a:ext cx="9745589" cy="43513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We calculated the total payload carried by boosters from NASA as 45596 using the query below</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27CEF79B-CE82-4C5E-8A40-8BA855B6847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6" name="Content Placeholder 4">
            <a:extLst>
              <a:ext uri="{FF2B5EF4-FFF2-40B4-BE49-F238E27FC236}">
                <a16:creationId xmlns:a16="http://schemas.microsoft.com/office/drawing/2014/main" id="{F42813E1-C03F-484E-A09B-97DAB1A3DCFD}"/>
              </a:ext>
            </a:extLst>
          </p:cNvPr>
          <p:cNvSpPr txBox="1">
            <a:spLocks/>
          </p:cNvSpPr>
          <p:nvPr/>
        </p:nvSpPr>
        <p:spPr>
          <a:xfrm>
            <a:off x="648931" y="2438400"/>
            <a:ext cx="3505494" cy="37854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calculated the average payload mass carried by booster version F9 v1.1 as 2928.4</a:t>
            </a:r>
          </a:p>
          <a:p>
            <a:pPr>
              <a:spcBef>
                <a:spcPts val="1400"/>
              </a:spcBef>
            </a:pPr>
            <a:endParaRPr lang="en-US" sz="2000" dirty="0"/>
          </a:p>
        </p:txBody>
      </p:sp>
      <p:pic>
        <p:nvPicPr>
          <p:cNvPr id="7" name="Picture 6">
            <a:extLst>
              <a:ext uri="{FF2B5EF4-FFF2-40B4-BE49-F238E27FC236}">
                <a16:creationId xmlns:a16="http://schemas.microsoft.com/office/drawing/2014/main" id="{0BBC40BB-3E42-4493-A35E-71F64680D567}"/>
              </a:ext>
            </a:extLst>
          </p:cNvPr>
          <p:cNvPicPr>
            <a:picLocks noChangeAspect="1"/>
          </p:cNvPicPr>
          <p:nvPr/>
        </p:nvPicPr>
        <p:blipFill>
          <a:blip r:embed="rId3"/>
          <a:stretch>
            <a:fillRect/>
          </a:stretch>
        </p:blipFill>
        <p:spPr>
          <a:xfrm>
            <a:off x="5405862" y="2217937"/>
            <a:ext cx="6019331" cy="2418879"/>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9" name="Content Placeholder 4">
            <a:extLst>
              <a:ext uri="{FF2B5EF4-FFF2-40B4-BE49-F238E27FC236}">
                <a16:creationId xmlns:a16="http://schemas.microsoft.com/office/drawing/2014/main" id="{595477B9-5627-4F54-9ECF-93056852542A}"/>
              </a:ext>
            </a:extLst>
          </p:cNvPr>
          <p:cNvSpPr txBox="1">
            <a:spLocks/>
          </p:cNvSpPr>
          <p:nvPr/>
        </p:nvSpPr>
        <p:spPr>
          <a:xfrm>
            <a:off x="643469" y="1782981"/>
            <a:ext cx="4008384"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800">
                <a:latin typeface="Abadi" panose="020B0604020104020204" pitchFamily="34" charset="0"/>
              </a:rPr>
              <a:t>We observed that the dates of the first successful landing outcome on ground pad was 22</a:t>
            </a:r>
            <a:r>
              <a:rPr lang="en-US" sz="1800" baseline="30000">
                <a:latin typeface="Abadi" panose="020B0604020104020204" pitchFamily="34" charset="0"/>
              </a:rPr>
              <a:t>nd</a:t>
            </a:r>
            <a:r>
              <a:rPr lang="en-US" sz="1800">
                <a:latin typeface="Abadi" panose="020B0604020104020204" pitchFamily="34" charset="0"/>
              </a:rPr>
              <a:t> December 2015</a:t>
            </a:r>
            <a:endParaRPr lang="en-US" sz="1800" dirty="0">
              <a:latin typeface="Abadi" panose="020B0604020104020204" pitchFamily="34" charset="0"/>
            </a:endParaRPr>
          </a:p>
        </p:txBody>
      </p:sp>
      <p:pic>
        <p:nvPicPr>
          <p:cNvPr id="10" name="Picture 9">
            <a:extLst>
              <a:ext uri="{FF2B5EF4-FFF2-40B4-BE49-F238E27FC236}">
                <a16:creationId xmlns:a16="http://schemas.microsoft.com/office/drawing/2014/main" id="{D3D27855-DB63-4E2E-86C1-86D12D8694FA}"/>
              </a:ext>
            </a:extLst>
          </p:cNvPr>
          <p:cNvPicPr>
            <a:picLocks noChangeAspect="1"/>
          </p:cNvPicPr>
          <p:nvPr/>
        </p:nvPicPr>
        <p:blipFill>
          <a:blip r:embed="rId3"/>
          <a:stretch>
            <a:fillRect/>
          </a:stretch>
        </p:blipFill>
        <p:spPr>
          <a:xfrm>
            <a:off x="5295320" y="2716765"/>
            <a:ext cx="6253212" cy="249432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9" name="Picture 8">
            <a:extLst>
              <a:ext uri="{FF2B5EF4-FFF2-40B4-BE49-F238E27FC236}">
                <a16:creationId xmlns:a16="http://schemas.microsoft.com/office/drawing/2014/main" id="{D1839183-FC3A-4BBE-97C8-4C61783CF1B9}"/>
              </a:ext>
            </a:extLst>
          </p:cNvPr>
          <p:cNvPicPr>
            <a:picLocks noChangeAspect="1"/>
          </p:cNvPicPr>
          <p:nvPr/>
        </p:nvPicPr>
        <p:blipFill>
          <a:blip r:embed="rId3"/>
          <a:stretch>
            <a:fillRect/>
          </a:stretch>
        </p:blipFill>
        <p:spPr>
          <a:xfrm>
            <a:off x="643467" y="1782981"/>
            <a:ext cx="6253214" cy="4284116"/>
          </a:xfrm>
          <a:prstGeom prst="rect">
            <a:avLst/>
          </a:prstGeom>
        </p:spPr>
      </p:pic>
      <p:sp>
        <p:nvSpPr>
          <p:cNvPr id="10" name="Content Placeholder 4">
            <a:extLst>
              <a:ext uri="{FF2B5EF4-FFF2-40B4-BE49-F238E27FC236}">
                <a16:creationId xmlns:a16="http://schemas.microsoft.com/office/drawing/2014/main" id="{74139AEA-C2BD-4AEE-ADC8-F41A609B0E8B}"/>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the </a:t>
            </a:r>
            <a:r>
              <a:rPr lang="en-US" sz="2000" b="1">
                <a:latin typeface="Abadi" panose="020B0604020104020204" pitchFamily="34" charset="0"/>
              </a:rPr>
              <a:t>WHERE</a:t>
            </a:r>
            <a:r>
              <a:rPr lang="en-US" sz="2000">
                <a:latin typeface="Abadi" panose="020B0604020104020204" pitchFamily="34" charset="0"/>
              </a:rPr>
              <a:t> clause to filter for boosters which have successfully landed on drone ship and applied the </a:t>
            </a:r>
            <a:r>
              <a:rPr lang="en-US" sz="2000" b="1">
                <a:latin typeface="Abadi" panose="020B0604020104020204" pitchFamily="34" charset="0"/>
              </a:rPr>
              <a:t>AND</a:t>
            </a:r>
            <a:r>
              <a:rPr lang="en-US" sz="200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314450"/>
            <a:ext cx="10413947" cy="4711123"/>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6" name="Content Placeholder 4">
            <a:extLst>
              <a:ext uri="{FF2B5EF4-FFF2-40B4-BE49-F238E27FC236}">
                <a16:creationId xmlns:a16="http://schemas.microsoft.com/office/drawing/2014/main" id="{F188801E-BE55-4133-B4C3-20CDE716819F}"/>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used wildcard like ‘%’ to filter for </a:t>
            </a:r>
            <a:r>
              <a:rPr lang="en-US" sz="2000" b="1">
                <a:latin typeface="Abadi" panose="020B0604020104020204" pitchFamily="34" charset="0"/>
              </a:rPr>
              <a:t>WHERE</a:t>
            </a:r>
            <a:r>
              <a:rPr lang="en-US" sz="2000">
                <a:latin typeface="Abadi" panose="020B0604020104020204" pitchFamily="34" charset="0"/>
              </a:rPr>
              <a:t> MissionOutcome was a success or a failure. </a:t>
            </a:r>
          </a:p>
          <a:p>
            <a:pPr>
              <a:spcBef>
                <a:spcPts val="1400"/>
              </a:spcBef>
            </a:pPr>
            <a:endParaRPr lang="en-US" sz="2000" dirty="0"/>
          </a:p>
        </p:txBody>
      </p:sp>
      <p:pic>
        <p:nvPicPr>
          <p:cNvPr id="7" name="Picture 6">
            <a:extLst>
              <a:ext uri="{FF2B5EF4-FFF2-40B4-BE49-F238E27FC236}">
                <a16:creationId xmlns:a16="http://schemas.microsoft.com/office/drawing/2014/main" id="{2FC9098E-CB97-442B-95A1-944662BBA3DA}"/>
              </a:ext>
            </a:extLst>
          </p:cNvPr>
          <p:cNvPicPr>
            <a:picLocks noChangeAspect="1"/>
          </p:cNvPicPr>
          <p:nvPr/>
        </p:nvPicPr>
        <p:blipFill>
          <a:blip r:embed="rId3"/>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6" name="Content Placeholder 4">
            <a:extLst>
              <a:ext uri="{FF2B5EF4-FFF2-40B4-BE49-F238E27FC236}">
                <a16:creationId xmlns:a16="http://schemas.microsoft.com/office/drawing/2014/main" id="{BFCD5530-DEA6-45B2-951A-500114F89B21}"/>
              </a:ext>
            </a:extLst>
          </p:cNvPr>
          <p:cNvSpPr txBox="1">
            <a:spLocks/>
          </p:cNvSpPr>
          <p:nvPr/>
        </p:nvSpPr>
        <p:spPr>
          <a:xfrm>
            <a:off x="862366" y="2194102"/>
            <a:ext cx="3427001" cy="39085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1700">
                <a:latin typeface="Abadi" panose="020B0604020104020204" pitchFamily="34" charset="0"/>
              </a:rPr>
              <a:t>We determined the booster that have carried the maximum payload using a subquery in the </a:t>
            </a:r>
            <a:r>
              <a:rPr lang="en-US" sz="1700" b="1">
                <a:latin typeface="Abadi" panose="020B0604020104020204" pitchFamily="34" charset="0"/>
              </a:rPr>
              <a:t>WHERE</a:t>
            </a:r>
            <a:r>
              <a:rPr lang="en-US" sz="1700">
                <a:latin typeface="Abadi" panose="020B0604020104020204" pitchFamily="34" charset="0"/>
              </a:rPr>
              <a:t> clause and the </a:t>
            </a:r>
            <a:r>
              <a:rPr lang="en-US" sz="1700" b="1">
                <a:latin typeface="Abadi" panose="020B0604020104020204" pitchFamily="34" charset="0"/>
              </a:rPr>
              <a:t>MAX() </a:t>
            </a:r>
            <a:r>
              <a:rPr lang="en-US" sz="1700">
                <a:latin typeface="Abadi" panose="020B0604020104020204" pitchFamily="34" charset="0"/>
              </a:rPr>
              <a:t>function.</a:t>
            </a:r>
            <a:endParaRPr lang="en-US" sz="1700" dirty="0">
              <a:latin typeface="Abadi" panose="020B0604020104020204" pitchFamily="34" charset="0"/>
            </a:endParaRPr>
          </a:p>
        </p:txBody>
      </p:sp>
      <p:pic>
        <p:nvPicPr>
          <p:cNvPr id="7" name="Picture 6">
            <a:extLst>
              <a:ext uri="{FF2B5EF4-FFF2-40B4-BE49-F238E27FC236}">
                <a16:creationId xmlns:a16="http://schemas.microsoft.com/office/drawing/2014/main" id="{2093D31A-9761-4B26-B271-92080F4BB717}"/>
              </a:ext>
            </a:extLst>
          </p:cNvPr>
          <p:cNvPicPr>
            <a:picLocks noChangeAspect="1"/>
          </p:cNvPicPr>
          <p:nvPr/>
        </p:nvPicPr>
        <p:blipFill>
          <a:blip r:embed="rId3"/>
          <a:stretch>
            <a:fillRect/>
          </a:stretch>
        </p:blipFill>
        <p:spPr>
          <a:xfrm>
            <a:off x="5445457" y="1364462"/>
            <a:ext cx="6155141" cy="495488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
        <p:nvSpPr>
          <p:cNvPr id="6" name="Content Placeholder 4">
            <a:extLst>
              <a:ext uri="{FF2B5EF4-FFF2-40B4-BE49-F238E27FC236}">
                <a16:creationId xmlns:a16="http://schemas.microsoft.com/office/drawing/2014/main" id="{2534CF5B-51BD-49C4-9934-5F6AB2171826}"/>
              </a:ext>
            </a:extLst>
          </p:cNvPr>
          <p:cNvSpPr txBox="1">
            <a:spLocks/>
          </p:cNvSpPr>
          <p:nvPr/>
        </p:nvSpPr>
        <p:spPr>
          <a:xfrm>
            <a:off x="770010" y="1825625"/>
            <a:ext cx="9745589" cy="43513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We used a combinations of the </a:t>
            </a:r>
            <a:r>
              <a:rPr lang="en-US" sz="2200" b="1">
                <a:solidFill>
                  <a:schemeClr val="accent3">
                    <a:lumMod val="25000"/>
                  </a:schemeClr>
                </a:solidFill>
                <a:latin typeface="Abadi"/>
              </a:rPr>
              <a:t>WHERE</a:t>
            </a:r>
            <a:r>
              <a:rPr lang="en-US" sz="2200">
                <a:solidFill>
                  <a:schemeClr val="accent3">
                    <a:lumMod val="25000"/>
                  </a:schemeClr>
                </a:solidFill>
                <a:latin typeface="Abadi"/>
              </a:rPr>
              <a:t> clause, </a:t>
            </a:r>
            <a:r>
              <a:rPr lang="en-US" sz="2200" b="1">
                <a:solidFill>
                  <a:schemeClr val="accent3">
                    <a:lumMod val="25000"/>
                  </a:schemeClr>
                </a:solidFill>
                <a:latin typeface="Abadi"/>
              </a:rPr>
              <a:t>LIKE</a:t>
            </a:r>
            <a:r>
              <a:rPr lang="en-US" sz="2200">
                <a:solidFill>
                  <a:schemeClr val="accent3">
                    <a:lumMod val="25000"/>
                  </a:schemeClr>
                </a:solidFill>
                <a:latin typeface="Abadi"/>
              </a:rPr>
              <a:t>, </a:t>
            </a:r>
            <a:r>
              <a:rPr lang="en-US" sz="2200" b="1">
                <a:solidFill>
                  <a:schemeClr val="accent3">
                    <a:lumMod val="25000"/>
                  </a:schemeClr>
                </a:solidFill>
                <a:latin typeface="Abadi"/>
              </a:rPr>
              <a:t>AND</a:t>
            </a:r>
            <a:r>
              <a:rPr lang="en-US" sz="2200">
                <a:solidFill>
                  <a:schemeClr val="accent3">
                    <a:lumMod val="25000"/>
                  </a:schemeClr>
                </a:solidFill>
                <a:latin typeface="Abadi"/>
              </a:rPr>
              <a:t>, and </a:t>
            </a:r>
            <a:r>
              <a:rPr lang="en-US" sz="2200" b="1">
                <a:solidFill>
                  <a:schemeClr val="accent3">
                    <a:lumMod val="25000"/>
                  </a:schemeClr>
                </a:solidFill>
                <a:latin typeface="Abadi"/>
              </a:rPr>
              <a:t>BETWEEN</a:t>
            </a:r>
            <a:r>
              <a:rPr lang="en-US" sz="220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pic>
        <p:nvPicPr>
          <p:cNvPr id="7" name="Picture 6">
            <a:extLst>
              <a:ext uri="{FF2B5EF4-FFF2-40B4-BE49-F238E27FC236}">
                <a16:creationId xmlns:a16="http://schemas.microsoft.com/office/drawing/2014/main" id="{46C96044-A61D-4DF3-A663-AF2448FB0346}"/>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6" name="Content Placeholder 4">
            <a:extLst>
              <a:ext uri="{FF2B5EF4-FFF2-40B4-BE49-F238E27FC236}">
                <a16:creationId xmlns:a16="http://schemas.microsoft.com/office/drawing/2014/main" id="{E6F42929-4CB7-4146-9033-2C370720FEB7}"/>
              </a:ext>
            </a:extLst>
          </p:cNvPr>
          <p:cNvSpPr txBox="1">
            <a:spLocks/>
          </p:cNvSpPr>
          <p:nvPr/>
        </p:nvSpPr>
        <p:spPr>
          <a:xfrm>
            <a:off x="7544052" y="1782981"/>
            <a:ext cx="4004479" cy="439398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000">
                <a:latin typeface="Abadi" panose="020B0604020104020204" pitchFamily="34" charset="0"/>
              </a:rPr>
              <a:t>We selected Landing outcomes and the </a:t>
            </a:r>
            <a:r>
              <a:rPr lang="en-US" sz="2000" b="1">
                <a:latin typeface="Abadi" panose="020B0604020104020204" pitchFamily="34" charset="0"/>
              </a:rPr>
              <a:t>COUNT</a:t>
            </a:r>
            <a:r>
              <a:rPr lang="en-US" sz="2000">
                <a:latin typeface="Abadi" panose="020B0604020104020204" pitchFamily="34" charset="0"/>
              </a:rPr>
              <a:t> of landing outcomes from the data and used the </a:t>
            </a:r>
            <a:r>
              <a:rPr lang="en-US" sz="2000" b="1">
                <a:latin typeface="Abadi" panose="020B0604020104020204" pitchFamily="34" charset="0"/>
              </a:rPr>
              <a:t>WHERE</a:t>
            </a:r>
            <a:r>
              <a:rPr lang="en-US" sz="2000">
                <a:latin typeface="Abadi" panose="020B0604020104020204" pitchFamily="34" charset="0"/>
              </a:rPr>
              <a:t> clause to filter for landing outcomes </a:t>
            </a:r>
            <a:r>
              <a:rPr lang="en-US" sz="2000" b="1">
                <a:latin typeface="Abadi" panose="020B0604020104020204" pitchFamily="34" charset="0"/>
              </a:rPr>
              <a:t>BETWEEN</a:t>
            </a:r>
            <a:r>
              <a:rPr lang="en-US" sz="2000">
                <a:latin typeface="Abadi" panose="020B0604020104020204" pitchFamily="34" charset="0"/>
              </a:rPr>
              <a:t> 2010-06-04 to 2010-03-20.</a:t>
            </a:r>
          </a:p>
          <a:p>
            <a:pPr>
              <a:spcBef>
                <a:spcPts val="1400"/>
              </a:spcBef>
            </a:pPr>
            <a:r>
              <a:rPr lang="en-US" sz="2000">
                <a:latin typeface="Abadi" panose="020B0604020104020204" pitchFamily="34" charset="0"/>
              </a:rPr>
              <a:t>We applied the </a:t>
            </a:r>
            <a:r>
              <a:rPr lang="en-US" sz="2000" b="1">
                <a:latin typeface="Abadi" panose="020B0604020104020204" pitchFamily="34" charset="0"/>
              </a:rPr>
              <a:t>GROUP BY </a:t>
            </a:r>
            <a:r>
              <a:rPr lang="en-US" sz="2000">
                <a:latin typeface="Abadi" panose="020B0604020104020204" pitchFamily="34" charset="0"/>
              </a:rPr>
              <a:t>clause to group the landing outcomes and the </a:t>
            </a:r>
            <a:r>
              <a:rPr lang="en-US" sz="2000" b="1">
                <a:latin typeface="Abadi" panose="020B0604020104020204" pitchFamily="34" charset="0"/>
              </a:rPr>
              <a:t>ORDER BY </a:t>
            </a:r>
            <a:r>
              <a:rPr lang="en-US" sz="2000">
                <a:latin typeface="Abadi" panose="020B0604020104020204" pitchFamily="34" charset="0"/>
              </a:rPr>
              <a:t>clause to order the grouped landing outcome in descending order.</a:t>
            </a:r>
          </a:p>
          <a:p>
            <a:pPr>
              <a:spcBef>
                <a:spcPts val="1400"/>
              </a:spcBef>
            </a:pPr>
            <a:endParaRPr lang="en-US" sz="2000" dirty="0"/>
          </a:p>
        </p:txBody>
      </p:sp>
      <p:pic>
        <p:nvPicPr>
          <p:cNvPr id="7" name="Picture 6">
            <a:extLst>
              <a:ext uri="{FF2B5EF4-FFF2-40B4-BE49-F238E27FC236}">
                <a16:creationId xmlns:a16="http://schemas.microsoft.com/office/drawing/2014/main" id="{EFA7DF50-0515-4794-AB61-D8CCDC65FDAC}"/>
              </a:ext>
            </a:extLst>
          </p:cNvPr>
          <p:cNvPicPr>
            <a:picLocks noChangeAspect="1"/>
          </p:cNvPicPr>
          <p:nvPr/>
        </p:nvPicPr>
        <p:blipFill>
          <a:blip r:embed="rId3"/>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 name="Content Placeholder 5">
            <a:extLst>
              <a:ext uri="{FF2B5EF4-FFF2-40B4-BE49-F238E27FC236}">
                <a16:creationId xmlns:a16="http://schemas.microsoft.com/office/drawing/2014/main" id="{92BF08A1-6CBC-43D0-B5F2-993D6C3C24CA}"/>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6" name="Content Placeholder 3">
            <a:extLst>
              <a:ext uri="{FF2B5EF4-FFF2-40B4-BE49-F238E27FC236}">
                <a16:creationId xmlns:a16="http://schemas.microsoft.com/office/drawing/2014/main" id="{857D1FFB-032B-426A-9A6A-9B50184E895D}"/>
              </a:ext>
            </a:extLst>
          </p:cNvPr>
          <p:cNvPicPr>
            <a:picLocks noChangeAspect="1"/>
          </p:cNvPicPr>
          <p:nvPr/>
        </p:nvPicPr>
        <p:blipFill>
          <a:blip r:embed="rId3"/>
          <a:stretch>
            <a:fillRect/>
          </a:stretch>
        </p:blipFill>
        <p:spPr>
          <a:xfrm>
            <a:off x="770011" y="1253472"/>
            <a:ext cx="10687962" cy="4772101"/>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6" name="Content Placeholder 3">
            <a:extLst>
              <a:ext uri="{FF2B5EF4-FFF2-40B4-BE49-F238E27FC236}">
                <a16:creationId xmlns:a16="http://schemas.microsoft.com/office/drawing/2014/main" id="{43BE103C-DCD7-4C11-A255-FD2A38B51457}"/>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pic>
        <p:nvPicPr>
          <p:cNvPr id="6" name="Content Placeholder 3">
            <a:extLst>
              <a:ext uri="{FF2B5EF4-FFF2-40B4-BE49-F238E27FC236}">
                <a16:creationId xmlns:a16="http://schemas.microsoft.com/office/drawing/2014/main" id="{D0837FE7-5365-4051-91AF-496AD5E22F5C}"/>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280160"/>
            <a:ext cx="10399485" cy="4745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Content Placeholder 3">
            <a:extLst>
              <a:ext uri="{FF2B5EF4-FFF2-40B4-BE49-F238E27FC236}">
                <a16:creationId xmlns:a16="http://schemas.microsoft.com/office/drawing/2014/main" id="{8C767031-63AF-4F60-B6BB-10AAD95F0FF1}"/>
              </a:ext>
            </a:extLst>
          </p:cNvPr>
          <p:cNvPicPr>
            <a:picLocks noChangeAspect="1"/>
          </p:cNvPicPr>
          <p:nvPr/>
        </p:nvPicPr>
        <p:blipFill>
          <a:blip r:embed="rId3"/>
          <a:stretch>
            <a:fillRect/>
          </a:stretch>
        </p:blipFill>
        <p:spPr>
          <a:xfrm>
            <a:off x="2132419" y="1785646"/>
            <a:ext cx="7790783" cy="444074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rPr>
              <a:t>Scatter plot of Payload vs Launch Outcome for all sites, with different payload selected in the range slider</a:t>
            </a:r>
          </a:p>
        </p:txBody>
      </p:sp>
      <p:pic>
        <p:nvPicPr>
          <p:cNvPr id="7" name="Content Placeholder 3" descr="Graphical user interface, application&#10;&#10;Description automatically generated">
            <a:extLst>
              <a:ext uri="{FF2B5EF4-FFF2-40B4-BE49-F238E27FC236}">
                <a16:creationId xmlns:a16="http://schemas.microsoft.com/office/drawing/2014/main" id="{D04B9BB3-2750-4465-80EA-27A4D14D3EDF}"/>
              </a:ext>
            </a:extLst>
          </p:cNvPr>
          <p:cNvPicPr>
            <a:picLocks noChangeAspect="1"/>
          </p:cNvPicPr>
          <p:nvPr/>
        </p:nvPicPr>
        <p:blipFill>
          <a:blip r:embed="rId3"/>
          <a:stretch>
            <a:fillRect/>
          </a:stretch>
        </p:blipFill>
        <p:spPr>
          <a:xfrm>
            <a:off x="838200" y="219136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15B110FF-C8E7-4F6C-8BA4-8F1CA45C83BE}"/>
              </a:ext>
            </a:extLst>
          </p:cNvPr>
          <p:cNvPicPr>
            <a:picLocks noChangeAspect="1"/>
          </p:cNvPicPr>
          <p:nvPr/>
        </p:nvPicPr>
        <p:blipFill>
          <a:blip r:embed="rId3"/>
          <a:stretch>
            <a:fillRect/>
          </a:stretch>
        </p:blipFill>
        <p:spPr>
          <a:xfrm>
            <a:off x="557784" y="2815221"/>
            <a:ext cx="11164824" cy="3321534"/>
          </a:xfrm>
          <a:prstGeom prst="rect">
            <a:avLst/>
          </a:prstGeom>
        </p:spPr>
      </p:pic>
      <p:sp>
        <p:nvSpPr>
          <p:cNvPr id="7" name="Content Placeholder 4">
            <a:extLst>
              <a:ext uri="{FF2B5EF4-FFF2-40B4-BE49-F238E27FC236}">
                <a16:creationId xmlns:a16="http://schemas.microsoft.com/office/drawing/2014/main" id="{FBE8B6DC-23E8-49EC-A653-8E929A37553B}"/>
              </a:ext>
            </a:extLst>
          </p:cNvPr>
          <p:cNvSpPr txBox="1">
            <a:spLocks/>
          </p:cNvSpPr>
          <p:nvPr/>
        </p:nvSpPr>
        <p:spPr>
          <a:xfrm>
            <a:off x="557784" y="1169301"/>
            <a:ext cx="6002636" cy="164592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a:latin typeface="Abadi" panose="020B0604020104020204" pitchFamily="34" charset="0"/>
              </a:rPr>
              <a:t>The decision tree classifier is the model with the highest classification accuracy</a:t>
            </a:r>
          </a:p>
          <a:p>
            <a:pPr>
              <a:spcBef>
                <a:spcPts val="1400"/>
              </a:spcBef>
            </a:pPr>
            <a:endParaRPr lang="en-US" sz="1800" dirty="0"/>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Content Placeholder 4">
            <a:extLst>
              <a:ext uri="{FF2B5EF4-FFF2-40B4-BE49-F238E27FC236}">
                <a16:creationId xmlns:a16="http://schemas.microsoft.com/office/drawing/2014/main" id="{2FD3C66C-B5F9-4EA3-B8BC-C9E2F263E79D}"/>
              </a:ext>
            </a:extLst>
          </p:cNvPr>
          <p:cNvSpPr txBox="1">
            <a:spLocks/>
          </p:cNvSpPr>
          <p:nvPr/>
        </p:nvSpPr>
        <p:spPr>
          <a:xfrm>
            <a:off x="770011" y="2057400"/>
            <a:ext cx="5791563" cy="381158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C068AB22-D941-42B8-8C36-89EAA569D80B}"/>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lnSpcReduction="1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lvl="1">
              <a:lnSpc>
                <a:spcPct val="120000"/>
              </a:lnSpc>
              <a:spcBef>
                <a:spcPts val="1400"/>
              </a:spcBef>
            </a:pPr>
            <a:r>
              <a:rPr lang="en-US" sz="8400" dirty="0">
                <a:solidFill>
                  <a:schemeClr val="accent3">
                    <a:lumMod val="25000"/>
                  </a:schemeClr>
                </a:solidFill>
                <a:latin typeface="Abadi"/>
              </a:rPr>
              <a:t>Cleaning data to values that we can use – example labels to dummy integers</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10" name="Text Placeholder 2">
            <a:extLst>
              <a:ext uri="{FF2B5EF4-FFF2-40B4-BE49-F238E27FC236}">
                <a16:creationId xmlns:a16="http://schemas.microsoft.com/office/drawing/2014/main" id="{6114C1D5-5629-4906-ADD5-645A643A16DC}"/>
              </a:ext>
            </a:extLst>
          </p:cNvPr>
          <p:cNvSpPr txBox="1">
            <a:spLocks/>
          </p:cNvSpPr>
          <p:nvPr/>
        </p:nvSpPr>
        <p:spPr>
          <a:xfrm>
            <a:off x="922411" y="1792288"/>
            <a:ext cx="3932238" cy="381158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https://github.com/luckyhamyd/capstone/blob/main/webscraping.ipynb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11" name="Picture 10">
            <a:extLst>
              <a:ext uri="{FF2B5EF4-FFF2-40B4-BE49-F238E27FC236}">
                <a16:creationId xmlns:a16="http://schemas.microsoft.com/office/drawing/2014/main" id="{EB797B8C-BFA5-486C-8015-FAF8EB925FA9}"/>
              </a:ext>
            </a:extLst>
          </p:cNvPr>
          <p:cNvPicPr>
            <a:picLocks noChangeAspect="1"/>
          </p:cNvPicPr>
          <p:nvPr/>
        </p:nvPicPr>
        <p:blipFill>
          <a:blip r:embed="rId4"/>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pPr>
              <a:lnSpc>
                <a:spcPct val="100000"/>
              </a:lnSpc>
              <a:spcBef>
                <a:spcPts val="1400"/>
              </a:spcBef>
            </a:pPr>
            <a:r>
              <a:rPr lang="en-US" sz="2200" dirty="0">
                <a:solidFill>
                  <a:schemeClr val="accent3">
                    <a:lumMod val="25000"/>
                  </a:schemeClr>
                </a:solidFill>
                <a:latin typeface="Abadi" panose="020B0604020104020204" pitchFamily="34" charset="0"/>
              </a:rPr>
              <a:t>Notebook link: </a:t>
            </a:r>
            <a:r>
              <a:rPr lang="en-US" sz="2200" dirty="0">
                <a:solidFill>
                  <a:schemeClr val="accent3">
                    <a:lumMod val="25000"/>
                  </a:schemeClr>
                </a:solidFill>
                <a:latin typeface="Abadi" panose="020B0604020104020204" pitchFamily="34" charset="0"/>
                <a:hlinkClick r:id="rId3"/>
              </a:rPr>
              <a:t>https://github.com/luckyhamyd/capstone/blob/main/webscraping.ipynb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0C25F756-98E0-4D88-B231-019BD5E9DE1B}"/>
              </a:ext>
            </a:extLst>
          </p:cNvPr>
          <p:cNvPicPr>
            <a:picLocks noChangeAspect="1"/>
          </p:cNvPicPr>
          <p:nvPr/>
        </p:nvPicPr>
        <p:blipFill>
          <a:blip r:embed="rId4"/>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emplates xmlns="4cff06d4-1741-4eb7-8151-b52df5504d07" xsi:nil="true"/>
    <CultureName xmlns="4cff06d4-1741-4eb7-8151-b52df5504d07" xsi:nil="true"/>
    <Students xmlns="4cff06d4-1741-4eb7-8151-b52df5504d07">
      <UserInfo>
        <DisplayName/>
        <AccountId xsi:nil="true"/>
        <AccountType/>
      </UserInfo>
    </Students>
    <Invited_Students xmlns="4cff06d4-1741-4eb7-8151-b52df5504d07" xsi:nil="true"/>
    <Teams_Channel_Section_Location xmlns="4cff06d4-1741-4eb7-8151-b52df5504d07" xsi:nil="true"/>
    <Owner xmlns="4cff06d4-1741-4eb7-8151-b52df5504d07">
      <UserInfo>
        <DisplayName/>
        <AccountId xsi:nil="true"/>
        <AccountType/>
      </UserInfo>
    </Owner>
    <Teachers xmlns="4cff06d4-1741-4eb7-8151-b52df5504d07">
      <UserInfo>
        <DisplayName/>
        <AccountId xsi:nil="true"/>
        <AccountType/>
      </UserInfo>
    </Teachers>
    <Student_Groups xmlns="4cff06d4-1741-4eb7-8151-b52df5504d07">
      <UserInfo>
        <DisplayName/>
        <AccountId xsi:nil="true"/>
        <AccountType/>
      </UserInfo>
    </Student_Groups>
    <Distribution_Groups xmlns="4cff06d4-1741-4eb7-8151-b52df5504d07" xsi:nil="true"/>
    <Math_Settings xmlns="4cff06d4-1741-4eb7-8151-b52df5504d07" xsi:nil="true"/>
    <Has_Teacher_Only_SectionGroup xmlns="4cff06d4-1741-4eb7-8151-b52df5504d07" xsi:nil="true"/>
    <NotebookType xmlns="4cff06d4-1741-4eb7-8151-b52df5504d07" xsi:nil="true"/>
    <LMS_Mappings xmlns="4cff06d4-1741-4eb7-8151-b52df5504d07" xsi:nil="true"/>
    <Invited_Teachers xmlns="4cff06d4-1741-4eb7-8151-b52df5504d07" xsi:nil="true"/>
    <Is_Collaboration_Space_Locked xmlns="4cff06d4-1741-4eb7-8151-b52df5504d07" xsi:nil="true"/>
    <FolderType xmlns="4cff06d4-1741-4eb7-8151-b52df5504d07" xsi:nil="true"/>
    <AppVersion xmlns="4cff06d4-1741-4eb7-8151-b52df5504d07" xsi:nil="true"/>
    <DefaultSectionNames xmlns="4cff06d4-1741-4eb7-8151-b52df5504d07" xsi:nil="true"/>
    <_activity xmlns="4cff06d4-1741-4eb7-8151-b52df5504d07" xsi:nil="true"/>
    <Self_Registration_Enabled xmlns="4cff06d4-1741-4eb7-8151-b52df5504d07" xsi:nil="true"/>
    <TeamsChannelId xmlns="4cff06d4-1741-4eb7-8151-b52df5504d07" xsi:nil="true"/>
    <IsNotebookLocked xmlns="4cff06d4-1741-4eb7-8151-b52df5504d07"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73A695B0EC34C4989059587C148B488" ma:contentTypeVersion="35" ma:contentTypeDescription="Create a new document." ma:contentTypeScope="" ma:versionID="71001a9d1af7d8fdd8b0e2193019b4d2">
  <xsd:schema xmlns:xsd="http://www.w3.org/2001/XMLSchema" xmlns:xs="http://www.w3.org/2001/XMLSchema" xmlns:p="http://schemas.microsoft.com/office/2006/metadata/properties" xmlns:ns3="4cff06d4-1741-4eb7-8151-b52df5504d07" xmlns:ns4="4b2dd95b-57b0-4a8b-af39-3417f63807d6" targetNamespace="http://schemas.microsoft.com/office/2006/metadata/properties" ma:root="true" ma:fieldsID="bd1a17ac26b8b05de13ede3a39503f83" ns3:_="" ns4:_="">
    <xsd:import namespace="4cff06d4-1741-4eb7-8151-b52df5504d07"/>
    <xsd:import namespace="4b2dd95b-57b0-4a8b-af39-3417f63807d6"/>
    <xsd:element name="properties">
      <xsd:complexType>
        <xsd:sequence>
          <xsd:element name="documentManagement">
            <xsd:complexType>
              <xsd:all>
                <xsd:element ref="ns3:MediaServiceMetadata" minOccurs="0"/>
                <xsd:element ref="ns3:MediaServiceFastMetadata" minOccurs="0"/>
                <xsd:element ref="ns3:MediaServiceDateTaken" minOccurs="0"/>
                <xsd:element ref="ns3:MediaServiceAutoTags" minOccurs="0"/>
                <xsd:element ref="ns4:SharedWithUsers" minOccurs="0"/>
                <xsd:element ref="ns4:SharedWithDetails" minOccurs="0"/>
                <xsd:element ref="ns4:SharingHintHash" minOccurs="0"/>
                <xsd:element ref="ns3:MediaServiceOCR" minOccurs="0"/>
                <xsd:element ref="ns3:MediaServiceEventHashCode" minOccurs="0"/>
                <xsd:element ref="ns3:MediaServiceGenerationTime" minOccurs="0"/>
                <xsd:element ref="ns3:MediaServiceAutoKeyPoints" minOccurs="0"/>
                <xsd:element ref="ns3:MediaServiceKeyPoints" minOccurs="0"/>
                <xsd:element ref="ns3:MediaLengthInSeconds" minOccurs="0"/>
                <xsd:element ref="ns3:NotebookType" minOccurs="0"/>
                <xsd:element ref="ns3:FolderType" minOccurs="0"/>
                <xsd:element ref="ns3:CultureName" minOccurs="0"/>
                <xsd:element ref="ns3:AppVersion" minOccurs="0"/>
                <xsd:element ref="ns3:TeamsChannelId" minOccurs="0"/>
                <xsd:element ref="ns3:Owner" minOccurs="0"/>
                <xsd:element ref="ns3:Math_Settings" minOccurs="0"/>
                <xsd:element ref="ns3:DefaultSectionNames" minOccurs="0"/>
                <xsd:element ref="ns3:Templates" minOccurs="0"/>
                <xsd:element ref="ns3:Teachers" minOccurs="0"/>
                <xsd:element ref="ns3:Students" minOccurs="0"/>
                <xsd:element ref="ns3:Student_Groups" minOccurs="0"/>
                <xsd:element ref="ns3:Distribution_Groups" minOccurs="0"/>
                <xsd:element ref="ns3:LMS_Mappings" minOccurs="0"/>
                <xsd:element ref="ns3:Invited_Teachers" minOccurs="0"/>
                <xsd:element ref="ns3:Invited_Students" minOccurs="0"/>
                <xsd:element ref="ns3:Self_Registration_Enabled" minOccurs="0"/>
                <xsd:element ref="ns3:Has_Teacher_Only_SectionGroup" minOccurs="0"/>
                <xsd:element ref="ns3:Is_Collaboration_Space_Locked" minOccurs="0"/>
                <xsd:element ref="ns3:IsNotebookLocked" minOccurs="0"/>
                <xsd:element ref="ns3:Teams_Channel_Section_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cff06d4-1741-4eb7-8151-b52df5504d07" elementFormDefault="qualified">
    <xsd:import namespace="http://schemas.microsoft.com/office/2006/documentManagement/types"/>
    <xsd:import namespace="http://schemas.microsoft.com/office/infopath/2007/PartnerControls"/>
    <xsd:element name="MediaServiceMetadata" ma:index="8" nillable="true" ma:displayName="MediaServiceMetadata" ma:description="" ma:hidden="true" ma:internalName="MediaServiceMetadata" ma:readOnly="true">
      <xsd:simpleType>
        <xsd:restriction base="dms:Note"/>
      </xsd:simpleType>
    </xsd:element>
    <xsd:element name="MediaServiceFastMetadata" ma:index="9" nillable="true" ma:displayName="MediaServiceFastMetadata" ma:description="" ma:hidden="true" ma:internalName="MediaServiceFastMetadata" ma:readOnly="true">
      <xsd:simpleType>
        <xsd:restriction base="dms:Note"/>
      </xsd:simpleType>
    </xsd:element>
    <xsd:element name="MediaServiceDateTaken" ma:index="10" nillable="true" ma:displayName="MediaServiceDateTaken" ma:description="" ma:hidden="true" ma:internalName="MediaServiceDateTaken" ma:readOnly="true">
      <xsd:simpleType>
        <xsd:restriction base="dms:Text"/>
      </xsd:simpleType>
    </xsd:element>
    <xsd:element name="MediaServiceAutoTags" ma:index="11" nillable="true" ma:displayName="MediaServiceAutoTags" ma:description="" ma:internalName="MediaServiceAutoTags"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NotebookType" ma:index="21" nillable="true" ma:displayName="Notebook Type" ma:internalName="NotebookType">
      <xsd:simpleType>
        <xsd:restriction base="dms:Text"/>
      </xsd:simpleType>
    </xsd:element>
    <xsd:element name="FolderType" ma:index="22" nillable="true" ma:displayName="Folder Type" ma:internalName="FolderType">
      <xsd:simpleType>
        <xsd:restriction base="dms:Text"/>
      </xsd:simpleType>
    </xsd:element>
    <xsd:element name="CultureName" ma:index="23" nillable="true" ma:displayName="Culture Name" ma:internalName="CultureName">
      <xsd:simpleType>
        <xsd:restriction base="dms:Text"/>
      </xsd:simpleType>
    </xsd:element>
    <xsd:element name="AppVersion" ma:index="24" nillable="true" ma:displayName="App Version" ma:internalName="AppVersion">
      <xsd:simpleType>
        <xsd:restriction base="dms:Text"/>
      </xsd:simpleType>
    </xsd:element>
    <xsd:element name="TeamsChannelId" ma:index="25" nillable="true" ma:displayName="Teams Channel Id" ma:internalName="TeamsChannelId">
      <xsd:simpleType>
        <xsd:restriction base="dms:Text"/>
      </xsd:simpleType>
    </xsd:element>
    <xsd:element name="Owner" ma:index="26"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7" nillable="true" ma:displayName="Math Settings" ma:internalName="Math_Settings">
      <xsd:simpleType>
        <xsd:restriction base="dms:Text"/>
      </xsd:simpleType>
    </xsd:element>
    <xsd:element name="DefaultSectionNames" ma:index="28" nillable="true" ma:displayName="Default Section Names" ma:internalName="DefaultSectionNames">
      <xsd:simpleType>
        <xsd:restriction base="dms:Note">
          <xsd:maxLength value="255"/>
        </xsd:restriction>
      </xsd:simpleType>
    </xsd:element>
    <xsd:element name="Templates" ma:index="29" nillable="true" ma:displayName="Templates" ma:internalName="Templates">
      <xsd:simpleType>
        <xsd:restriction base="dms:Note">
          <xsd:maxLength value="255"/>
        </xsd:restriction>
      </xsd:simpleType>
    </xsd:element>
    <xsd:element name="Teachers" ma:index="30"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31"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32"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3" nillable="true" ma:displayName="Distribution Groups" ma:internalName="Distribution_Groups">
      <xsd:simpleType>
        <xsd:restriction base="dms:Note">
          <xsd:maxLength value="255"/>
        </xsd:restriction>
      </xsd:simpleType>
    </xsd:element>
    <xsd:element name="LMS_Mappings" ma:index="34" nillable="true" ma:displayName="LMS Mappings" ma:internalName="LMS_Mappings">
      <xsd:simpleType>
        <xsd:restriction base="dms:Note">
          <xsd:maxLength value="255"/>
        </xsd:restriction>
      </xsd:simpleType>
    </xsd:element>
    <xsd:element name="Invited_Teachers" ma:index="35" nillable="true" ma:displayName="Invited Teachers" ma:internalName="Invited_Teachers">
      <xsd:simpleType>
        <xsd:restriction base="dms:Note">
          <xsd:maxLength value="255"/>
        </xsd:restriction>
      </xsd:simpleType>
    </xsd:element>
    <xsd:element name="Invited_Students" ma:index="36" nillable="true" ma:displayName="Invited Students" ma:internalName="Invited_Students">
      <xsd:simpleType>
        <xsd:restriction base="dms:Note">
          <xsd:maxLength value="255"/>
        </xsd:restriction>
      </xsd:simpleType>
    </xsd:element>
    <xsd:element name="Self_Registration_Enabled" ma:index="37" nillable="true" ma:displayName="Self Registration Enabled" ma:internalName="Self_Registration_Enabled">
      <xsd:simpleType>
        <xsd:restriction base="dms:Boolean"/>
      </xsd:simpleType>
    </xsd:element>
    <xsd:element name="Has_Teacher_Only_SectionGroup" ma:index="38" nillable="true" ma:displayName="Has Teacher Only SectionGroup" ma:internalName="Has_Teacher_Only_SectionGroup">
      <xsd:simpleType>
        <xsd:restriction base="dms:Boolean"/>
      </xsd:simpleType>
    </xsd:element>
    <xsd:element name="Is_Collaboration_Space_Locked" ma:index="39" nillable="true" ma:displayName="Is Collaboration Space Locked" ma:internalName="Is_Collaboration_Space_Locked">
      <xsd:simpleType>
        <xsd:restriction base="dms:Boolean"/>
      </xsd:simpleType>
    </xsd:element>
    <xsd:element name="IsNotebookLocked" ma:index="40" nillable="true" ma:displayName="Is Notebook Locked" ma:internalName="IsNotebookLocked">
      <xsd:simpleType>
        <xsd:restriction base="dms:Boolean"/>
      </xsd:simpleType>
    </xsd:element>
    <xsd:element name="Teams_Channel_Section_Location" ma:index="41" nillable="true" ma:displayName="Teams Channel Section Location" ma:internalName="Teams_Channel_Section_Location">
      <xsd:simpleType>
        <xsd:restriction base="dms:Text"/>
      </xsd:simpleType>
    </xsd:element>
    <xsd:element name="_activity" ma:index="4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b2dd95b-57b0-4a8b-af39-3417f63807d6"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www.w3.org/XML/1998/namespace"/>
    <ds:schemaRef ds:uri="http://purl.org/dc/dcmitype/"/>
    <ds:schemaRef ds:uri="http://purl.org/dc/terms/"/>
    <ds:schemaRef ds:uri="4b2dd95b-57b0-4a8b-af39-3417f63807d6"/>
    <ds:schemaRef ds:uri="http://schemas.openxmlformats.org/package/2006/metadata/core-properties"/>
    <ds:schemaRef ds:uri="http://schemas.microsoft.com/office/2006/metadata/properties"/>
    <ds:schemaRef ds:uri="http://schemas.microsoft.com/office/2006/documentManagement/types"/>
    <ds:schemaRef ds:uri="4cff06d4-1741-4eb7-8151-b52df5504d07"/>
    <ds:schemaRef ds:uri="http://schemas.microsoft.com/office/infopath/2007/PartnerControls"/>
    <ds:schemaRef ds:uri="http://purl.org/dc/elements/1.1/"/>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05E16174-4798-404C-B81F-77FFB58339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cff06d4-1741-4eb7-8151-b52df5504d07"/>
    <ds:schemaRef ds:uri="4b2dd95b-57b0-4a8b-af39-3417f63807d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138</TotalTime>
  <Words>1800</Words>
  <Application>Microsoft Office PowerPoint</Application>
  <PresentationFormat>Widescreen</PresentationFormat>
  <Paragraphs>197</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Hameed Kareem</cp:lastModifiedBy>
  <cp:revision>204</cp:revision>
  <dcterms:created xsi:type="dcterms:W3CDTF">2021-04-29T18:58:34Z</dcterms:created>
  <dcterms:modified xsi:type="dcterms:W3CDTF">2023-03-17T23:22:12Z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0x010100F73A695B0EC34C4989059587C148B488</vt:lpwstr>
  </property>
</Properties>
</file>